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86" r:id="rId6"/>
    <p:sldId id="259" r:id="rId7"/>
    <p:sldId id="285" r:id="rId8"/>
    <p:sldId id="260" r:id="rId9"/>
    <p:sldId id="266" r:id="rId10"/>
    <p:sldId id="280" r:id="rId11"/>
    <p:sldId id="264" r:id="rId12"/>
    <p:sldId id="273" r:id="rId13"/>
    <p:sldId id="288" r:id="rId14"/>
    <p:sldId id="295" r:id="rId15"/>
    <p:sldId id="276" r:id="rId16"/>
    <p:sldId id="275" r:id="rId17"/>
    <p:sldId id="291" r:id="rId18"/>
    <p:sldId id="289" r:id="rId19"/>
    <p:sldId id="294" r:id="rId20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030D2-7504-41F9-A083-977F478B7AC7}" v="1" dt="2021-04-14T13:41:25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505" autoAdjust="0"/>
  </p:normalViewPr>
  <p:slideViewPr>
    <p:cSldViewPr snapToGrid="0">
      <p:cViewPr varScale="1">
        <p:scale>
          <a:sx n="48" d="100"/>
          <a:sy n="48" d="100"/>
        </p:scale>
        <p:origin x="13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cho Yeung" userId="6b506be7-2692-4dfd-add8-063b9be4c89a" providerId="ADAL" clId="{81DD654A-BB76-45BD-8CDA-F5A95818C016}"/>
    <pc:docChg chg="custSel delSld modSld">
      <pc:chgData name="Echo Yeung" userId="6b506be7-2692-4dfd-add8-063b9be4c89a" providerId="ADAL" clId="{81DD654A-BB76-45BD-8CDA-F5A95818C016}" dt="2021-04-14T13:44:00.457" v="88" actId="20577"/>
      <pc:docMkLst>
        <pc:docMk/>
      </pc:docMkLst>
      <pc:sldChg chg="modNotesTx">
        <pc:chgData name="Echo Yeung" userId="6b506be7-2692-4dfd-add8-063b9be4c89a" providerId="ADAL" clId="{81DD654A-BB76-45BD-8CDA-F5A95818C016}" dt="2021-04-14T13:42:54.430" v="23" actId="6549"/>
        <pc:sldMkLst>
          <pc:docMk/>
          <pc:sldMk cId="1699657428" sldId="260"/>
        </pc:sldMkLst>
      </pc:sldChg>
      <pc:sldChg chg="modNotesTx">
        <pc:chgData name="Echo Yeung" userId="6b506be7-2692-4dfd-add8-063b9be4c89a" providerId="ADAL" clId="{81DD654A-BB76-45BD-8CDA-F5A95818C016}" dt="2021-04-14T13:42:42.860" v="22" actId="6549"/>
        <pc:sldMkLst>
          <pc:docMk/>
          <pc:sldMk cId="211625484" sldId="264"/>
        </pc:sldMkLst>
      </pc:sldChg>
      <pc:sldChg chg="del">
        <pc:chgData name="Echo Yeung" userId="6b506be7-2692-4dfd-add8-063b9be4c89a" providerId="ADAL" clId="{81DD654A-BB76-45BD-8CDA-F5A95818C016}" dt="2021-04-14T13:42:34.373" v="21" actId="2696"/>
        <pc:sldMkLst>
          <pc:docMk/>
          <pc:sldMk cId="3546267924" sldId="272"/>
        </pc:sldMkLst>
      </pc:sldChg>
      <pc:sldChg chg="modNotesTx">
        <pc:chgData name="Echo Yeung" userId="6b506be7-2692-4dfd-add8-063b9be4c89a" providerId="ADAL" clId="{81DD654A-BB76-45BD-8CDA-F5A95818C016}" dt="2021-04-14T13:43:02.124" v="24" actId="6549"/>
        <pc:sldMkLst>
          <pc:docMk/>
          <pc:sldMk cId="3118181360" sldId="280"/>
        </pc:sldMkLst>
      </pc:sldChg>
      <pc:sldChg chg="del">
        <pc:chgData name="Echo Yeung" userId="6b506be7-2692-4dfd-add8-063b9be4c89a" providerId="ADAL" clId="{81DD654A-BB76-45BD-8CDA-F5A95818C016}" dt="2021-04-14T13:41:33.939" v="14" actId="2696"/>
        <pc:sldMkLst>
          <pc:docMk/>
          <pc:sldMk cId="0" sldId="282"/>
        </pc:sldMkLst>
      </pc:sldChg>
      <pc:sldChg chg="del">
        <pc:chgData name="Echo Yeung" userId="6b506be7-2692-4dfd-add8-063b9be4c89a" providerId="ADAL" clId="{81DD654A-BB76-45BD-8CDA-F5A95818C016}" dt="2021-04-14T13:42:13.862" v="20" actId="2696"/>
        <pc:sldMkLst>
          <pc:docMk/>
          <pc:sldMk cId="2504821986" sldId="283"/>
        </pc:sldMkLst>
      </pc:sldChg>
      <pc:sldChg chg="modNotesTx">
        <pc:chgData name="Echo Yeung" userId="6b506be7-2692-4dfd-add8-063b9be4c89a" providerId="ADAL" clId="{81DD654A-BB76-45BD-8CDA-F5A95818C016}" dt="2021-04-14T13:43:15.401" v="25" actId="6549"/>
        <pc:sldMkLst>
          <pc:docMk/>
          <pc:sldMk cId="3491591375" sldId="288"/>
        </pc:sldMkLst>
      </pc:sldChg>
      <pc:sldChg chg="delSp modSp">
        <pc:chgData name="Echo Yeung" userId="6b506be7-2692-4dfd-add8-063b9be4c89a" providerId="ADAL" clId="{81DD654A-BB76-45BD-8CDA-F5A95818C016}" dt="2021-04-14T13:42:06.298" v="19" actId="14100"/>
        <pc:sldMkLst>
          <pc:docMk/>
          <pc:sldMk cId="1830910558" sldId="289"/>
        </pc:sldMkLst>
        <pc:spChg chg="mod">
          <ac:chgData name="Echo Yeung" userId="6b506be7-2692-4dfd-add8-063b9be4c89a" providerId="ADAL" clId="{81DD654A-BB76-45BD-8CDA-F5A95818C016}" dt="2021-04-14T13:41:50.160" v="15" actId="6549"/>
          <ac:spMkLst>
            <pc:docMk/>
            <pc:sldMk cId="1830910558" sldId="289"/>
            <ac:spMk id="3" creationId="{5C6BE863-EC05-4B69-8051-FA704F125D0A}"/>
          </ac:spMkLst>
        </pc:spChg>
        <pc:picChg chg="mod">
          <ac:chgData name="Echo Yeung" userId="6b506be7-2692-4dfd-add8-063b9be4c89a" providerId="ADAL" clId="{81DD654A-BB76-45BD-8CDA-F5A95818C016}" dt="2021-04-14T13:42:06.298" v="19" actId="14100"/>
          <ac:picMkLst>
            <pc:docMk/>
            <pc:sldMk cId="1830910558" sldId="289"/>
            <ac:picMk id="7" creationId="{C3D28DFC-710C-42CE-9185-6CB9771418FC}"/>
          </ac:picMkLst>
        </pc:picChg>
        <pc:picChg chg="del">
          <ac:chgData name="Echo Yeung" userId="6b506be7-2692-4dfd-add8-063b9be4c89a" providerId="ADAL" clId="{81DD654A-BB76-45BD-8CDA-F5A95818C016}" dt="2021-04-14T13:41:53.727" v="16" actId="478"/>
          <ac:picMkLst>
            <pc:docMk/>
            <pc:sldMk cId="1830910558" sldId="289"/>
            <ac:picMk id="8" creationId="{53E76C83-9419-407D-96E4-997A0AA29D2A}"/>
          </ac:picMkLst>
        </pc:picChg>
      </pc:sldChg>
      <pc:sldChg chg="addSp delSp modSp modTransition modNotesTx">
        <pc:chgData name="Echo Yeung" userId="6b506be7-2692-4dfd-add8-063b9be4c89a" providerId="ADAL" clId="{81DD654A-BB76-45BD-8CDA-F5A95818C016}" dt="2021-04-14T13:44:00.457" v="88" actId="20577"/>
        <pc:sldMkLst>
          <pc:docMk/>
          <pc:sldMk cId="3345091492" sldId="291"/>
        </pc:sldMkLst>
        <pc:spChg chg="mod">
          <ac:chgData name="Echo Yeung" userId="6b506be7-2692-4dfd-add8-063b9be4c89a" providerId="ADAL" clId="{81DD654A-BB76-45BD-8CDA-F5A95818C016}" dt="2021-04-14T13:41:08.982" v="9" actId="20577"/>
          <ac:spMkLst>
            <pc:docMk/>
            <pc:sldMk cId="3345091492" sldId="291"/>
            <ac:spMk id="2" creationId="{8055C8DF-8A95-41D2-AEF3-D9E3994E121B}"/>
          </ac:spMkLst>
        </pc:spChg>
        <pc:spChg chg="add del mod">
          <ac:chgData name="Echo Yeung" userId="6b506be7-2692-4dfd-add8-063b9be4c89a" providerId="ADAL" clId="{81DD654A-BB76-45BD-8CDA-F5A95818C016}" dt="2021-04-14T13:43:36.089" v="27" actId="478"/>
          <ac:spMkLst>
            <pc:docMk/>
            <pc:sldMk cId="3345091492" sldId="291"/>
            <ac:spMk id="4" creationId="{EC21F2C1-58F2-40A4-980F-B3407468D269}"/>
          </ac:spMkLst>
        </pc:spChg>
        <pc:spChg chg="mod">
          <ac:chgData name="Echo Yeung" userId="6b506be7-2692-4dfd-add8-063b9be4c89a" providerId="ADAL" clId="{81DD654A-BB76-45BD-8CDA-F5A95818C016}" dt="2021-04-14T13:44:00.457" v="88" actId="20577"/>
          <ac:spMkLst>
            <pc:docMk/>
            <pc:sldMk cId="3345091492" sldId="291"/>
            <ac:spMk id="5" creationId="{0CB0D515-6869-4F1C-BF86-0C9C908A9629}"/>
          </ac:spMkLst>
        </pc:spChg>
        <pc:picChg chg="del">
          <ac:chgData name="Echo Yeung" userId="6b506be7-2692-4dfd-add8-063b9be4c89a" providerId="ADAL" clId="{81DD654A-BB76-45BD-8CDA-F5A95818C016}" dt="2021-04-14T13:41:13.825" v="10" actId="478"/>
          <ac:picMkLst>
            <pc:docMk/>
            <pc:sldMk cId="3345091492" sldId="291"/>
            <ac:picMk id="6" creationId="{841554EE-004E-4B9C-9526-EB165E92545F}"/>
          </ac:picMkLst>
        </pc:picChg>
        <pc:picChg chg="del">
          <ac:chgData name="Echo Yeung" userId="6b506be7-2692-4dfd-add8-063b9be4c89a" providerId="ADAL" clId="{81DD654A-BB76-45BD-8CDA-F5A95818C016}" dt="2021-04-14T13:41:28.496" v="13" actId="478"/>
          <ac:picMkLst>
            <pc:docMk/>
            <pc:sldMk cId="3345091492" sldId="291"/>
            <ac:picMk id="8" creationId="{D6AC444B-201F-4302-9761-74EC804E612C}"/>
          </ac:picMkLst>
        </pc:picChg>
      </pc:sldChg>
      <pc:sldChg chg="addSp delSp modSp del">
        <pc:chgData name="Echo Yeung" userId="6b506be7-2692-4dfd-add8-063b9be4c89a" providerId="ADAL" clId="{81DD654A-BB76-45BD-8CDA-F5A95818C016}" dt="2021-04-14T13:41:17.582" v="11" actId="2696"/>
        <pc:sldMkLst>
          <pc:docMk/>
          <pc:sldMk cId="1513653152" sldId="293"/>
        </pc:sldMkLst>
        <pc:spChg chg="add mod">
          <ac:chgData name="Echo Yeung" userId="6b506be7-2692-4dfd-add8-063b9be4c89a" providerId="ADAL" clId="{81DD654A-BB76-45BD-8CDA-F5A95818C016}" dt="2021-04-14T13:40:35.842" v="0" actId="478"/>
          <ac:spMkLst>
            <pc:docMk/>
            <pc:sldMk cId="1513653152" sldId="293"/>
            <ac:spMk id="4" creationId="{1C180346-34EC-4880-AD51-35BCA800035E}"/>
          </ac:spMkLst>
        </pc:spChg>
        <pc:picChg chg="del">
          <ac:chgData name="Echo Yeung" userId="6b506be7-2692-4dfd-add8-063b9be4c89a" providerId="ADAL" clId="{81DD654A-BB76-45BD-8CDA-F5A95818C016}" dt="2021-04-14T13:40:35.842" v="0" actId="478"/>
          <ac:picMkLst>
            <pc:docMk/>
            <pc:sldMk cId="1513653152" sldId="293"/>
            <ac:picMk id="8" creationId="{D6AC444B-201F-4302-9761-74EC804E61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3DA24-E8E4-4F9B-88C8-2C067ACBA680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0A8F1-695A-4903-ACA6-1FB3570F8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2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937D-C54F-490A-8C04-4720280CB9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52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9C6C-EE21-49CE-BBD5-9C0C92B63E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9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937D-C54F-490A-8C04-4720280CB9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3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three year project, funded by Erasmus + grant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937D-C54F-490A-8C04-4720280CB9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7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937D-C54F-490A-8C04-4720280CB9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0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937D-C54F-490A-8C04-4720280CB9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5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937D-C54F-490A-8C04-4720280CB9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37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937D-C54F-490A-8C04-4720280CB9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9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 of self-efficacy indicates a person’s perceived confidence in completing certain tasks by executing their skill sets.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0A8F1-695A-4903-ACA6-1FB3570F83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937D-C54F-490A-8C04-4720280CB9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8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F6CA-B381-484E-8491-EE6E98971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092C8-F375-41D2-A53D-DEFE0B741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846-47D5-4C01-95EE-BE38F990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78091-9441-4589-B0DA-6F5DDEE9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BDAE2-1FE7-43CB-9949-EA386619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B3CD-D9AE-42ED-9175-941BECE0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D903E-A6F4-4244-B188-DC5F2EED7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A50F8-49ED-469E-A00E-28978A86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F714-1DE3-461A-93FB-C4FA278D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825C-BFD2-4186-A40D-5A845ACE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8108A-114C-4695-AA8B-A989FF652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77E59-3821-4CFD-92AC-E75CCE723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1D14E-046E-4AD4-AF6C-D06D33D9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A9F9-2991-4A2B-A378-E4E19B2D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0222-1739-4BBE-A9B0-C7A14951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1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1F23-B2BF-4A4E-B04D-666ECFB4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306B-554E-47E6-89C9-3FC5807FB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A64FC-69FC-4C7F-A00F-A9860C95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19B15-0863-4D22-9082-C9FC337A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F9BC8-CBF1-4AFC-B994-ADD42ADA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3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AFCB-7947-47B3-998D-46C2EB05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D2BF-F1E1-4EAA-93EA-007B113B0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F9CA-750A-4E15-AA36-54539793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D7B7D-2FF2-4E27-B510-04DA46C9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D14CA-F403-4B7A-AF54-A26918DC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6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22C3-20FE-4856-B4D3-58CC1A87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5CFD-4F3C-4A3F-88DA-D51EDFB9C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E9884-1A77-40F5-8B68-74B3539BB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1AEE1-0411-4E8B-9ED6-73F1A0FD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3B40F-F343-4C32-8334-C5BC8C70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4F573-AF34-482E-B5CC-96B14706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0F69-8F09-4194-9007-7166EE1C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6A428-96CD-48AE-BFBF-5F7FE11D1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211D9-7D05-461E-9DC8-AC88A661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93E81-9585-4324-8F53-8F53A1294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1FF7E-8F8D-4895-99F3-82930C4E3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FCA9C-89FD-4D69-B1BD-76035CC1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69C69-002B-4074-8E64-EA2E8233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F0BCC-113E-4EC0-9275-F32CEDE1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9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18E2-B1DD-429F-A621-C296E890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E1D25-748D-4A56-9EC8-A44A9EF4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313CB-B852-4270-9CF9-67C4BDFD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5D92F-D33B-4460-BFE7-B658095C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6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98A1E-68F5-4BDC-83EF-C9320C37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19D9D-6354-48E7-AF59-DB265414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3ED6E-322C-44F2-AAD9-502395B7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2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21FE-7814-4C6A-84C7-10273FEC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0551-ADAE-4270-8EAB-94C4080C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6B969-3D45-4763-AB30-500A70C74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2E9EF-3F64-440A-8B90-1D6D1DA6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12B28-EB11-460D-BA84-9E188098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72E0F-266B-4996-8750-82A4D8FA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AE8F-A80C-4A2C-9C7D-AD50FC39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9B50F-0B29-4D7E-90D9-CA2E2313D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486BF-D6DB-48CB-A3ED-A0CA8BA5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FE07E-EC87-48D4-8945-6831D9F0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797CE-A2B4-4096-B650-39E1E5F7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F2AAA-9AE7-4DE6-9978-306256BE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67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9B151E-2F42-450B-8182-9E6DD4E4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19995-D915-4E02-80B0-D1AC93B39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AEB0B-CF53-49A1-9613-2166313F5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35062-704B-4FB6-B305-AA24B24DAF66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CFFC8-65C2-4D64-A6C8-31B604F9C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168A-9758-4F53-80C6-BBC6BE9FB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2B-9131-4133-ADF2-E9A0549FA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qVIKAQx3Y&amp;t=87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p_of_China_en_names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8F00-A59A-4D95-92DD-D29EA0187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866" y="0"/>
            <a:ext cx="11338560" cy="3195638"/>
          </a:xfrm>
        </p:spPr>
        <p:txBody>
          <a:bodyPr>
            <a:noAutofit/>
          </a:bodyPr>
          <a:lstStyle/>
          <a:p>
            <a:r>
              <a:rPr lang="en-GB" sz="4400" b="1" dirty="0"/>
              <a:t>Development of Practice Education</a:t>
            </a:r>
            <a:br>
              <a:rPr lang="en-GB" sz="4400" b="1" dirty="0"/>
            </a:br>
            <a:r>
              <a:rPr lang="en-GB" sz="4400" b="1" dirty="0"/>
              <a:t>An international and local project </a:t>
            </a:r>
            <a:br>
              <a:rPr lang="en-GB" sz="4400" b="1" dirty="0"/>
            </a:br>
            <a:r>
              <a:rPr lang="en-GB" sz="2800" b="1" dirty="0"/>
              <a:t>Building Bridges (BUIBRI) between Europe and China </a:t>
            </a:r>
            <a:br>
              <a:rPr lang="en-GB" sz="2800" b="1" dirty="0"/>
            </a:br>
            <a:r>
              <a:rPr lang="en-GB" sz="2800" b="1" dirty="0"/>
              <a:t>to strengthen social work profession </a:t>
            </a:r>
            <a:endParaRPr lang="en-GB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7944C-5888-4740-A1F6-4CB6F3C74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146" y="3429000"/>
            <a:ext cx="9144000" cy="1655762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r>
              <a:rPr lang="en-GB" sz="4600" dirty="0"/>
              <a:t>University of Hertfordshire</a:t>
            </a:r>
          </a:p>
          <a:p>
            <a:r>
              <a:rPr lang="en-GB" sz="4600" b="1" dirty="0"/>
              <a:t>Dr Echo </a:t>
            </a:r>
            <a:r>
              <a:rPr lang="en-GB" sz="4600" b="1" dirty="0" err="1"/>
              <a:t>Yuet</a:t>
            </a:r>
            <a:r>
              <a:rPr lang="en-GB" sz="4600" b="1" dirty="0"/>
              <a:t> Wah Yeung</a:t>
            </a:r>
          </a:p>
          <a:p>
            <a:r>
              <a:rPr lang="zh-TW" altLang="en-US" sz="4600" b="1" dirty="0">
                <a:solidFill>
                  <a:srgbClr val="222222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楊月華</a:t>
            </a:r>
            <a:r>
              <a:rPr lang="zh-TW" altLang="en-US" sz="4600" b="1" dirty="0">
                <a:latin typeface="Arial Black" panose="020B0A04020102020204" pitchFamily="34" charset="0"/>
                <a:cs typeface="Aharoni" panose="020B0604020202020204" pitchFamily="2" charset="-79"/>
              </a:rPr>
              <a:t> </a:t>
            </a:r>
            <a:r>
              <a:rPr lang="ja-JP" altLang="en-US" sz="4600" b="1" dirty="0">
                <a:latin typeface="Arial Black" panose="020B0A04020102020204" pitchFamily="34" charset="0"/>
                <a:cs typeface="Aharoni" panose="020B0604020202020204" pitchFamily="2" charset="-79"/>
              </a:rPr>
              <a:t>博士</a:t>
            </a:r>
            <a:endParaRPr lang="en-GB" sz="4600" b="1" dirty="0">
              <a:latin typeface="Arial Black" panose="020B0A04020102020204" pitchFamily="34" charset="0"/>
              <a:cs typeface="Aharoni" panose="020B0604020202020204" pitchFamily="2" charset="-79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24C4E87-6B68-4D94-B31B-49531800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954" y="5772279"/>
            <a:ext cx="4249472" cy="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5F874C53-2150-45FB-8FCF-3B4B2079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3" y="5772279"/>
            <a:ext cx="304443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23F19DD-0A45-443E-9CE7-732A9F724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6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A070-FF87-4E31-A14E-37EC5F20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Practice Educators’ perspective from focus groups: 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C395-2D31-40E4-8D0C-E63281A9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517525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Knowledge </a:t>
            </a:r>
          </a:p>
          <a:p>
            <a:pPr>
              <a:buFontTx/>
              <a:buChar char="-"/>
            </a:pPr>
            <a:r>
              <a:rPr lang="en-GB" dirty="0" err="1"/>
              <a:t>Kadushin</a:t>
            </a:r>
            <a:r>
              <a:rPr lang="en-GB" dirty="0"/>
              <a:t> and Harkness’ (2014) supervision model (administrative, educational and supportive functions, structure of supervision)  </a:t>
            </a:r>
          </a:p>
          <a:p>
            <a:pPr>
              <a:buFontTx/>
              <a:buChar char="-"/>
            </a:pPr>
            <a:r>
              <a:rPr lang="en-GB" dirty="0"/>
              <a:t>Reflective model (Gibbs model, group supervision)</a:t>
            </a:r>
          </a:p>
          <a:p>
            <a:r>
              <a:rPr lang="en-GB" b="1" dirty="0"/>
              <a:t>Values </a:t>
            </a:r>
          </a:p>
          <a:p>
            <a:pPr>
              <a:buFontTx/>
              <a:buChar char="-"/>
            </a:pPr>
            <a:r>
              <a:rPr lang="en-GB" dirty="0"/>
              <a:t>Looking from students’ perspective and getting to know students as individuals </a:t>
            </a:r>
          </a:p>
          <a:p>
            <a:pPr>
              <a:buFontTx/>
              <a:buChar char="-"/>
            </a:pPr>
            <a:r>
              <a:rPr lang="en-GB" dirty="0"/>
              <a:t>Important of communication with students</a:t>
            </a:r>
            <a:r>
              <a:rPr lang="ja-JP" altLang="en-US" dirty="0"/>
              <a:t>亦师亦友 </a:t>
            </a:r>
            <a:r>
              <a:rPr lang="en-GB" altLang="ja-JP" dirty="0"/>
              <a:t>collaborative learning </a:t>
            </a:r>
            <a:endParaRPr lang="en-GB" dirty="0"/>
          </a:p>
          <a:p>
            <a:r>
              <a:rPr lang="en-GB" b="1" dirty="0"/>
              <a:t>Skills </a:t>
            </a:r>
          </a:p>
          <a:p>
            <a:pPr>
              <a:buFontTx/>
              <a:buChar char="-"/>
            </a:pPr>
            <a:r>
              <a:rPr lang="en-GB" dirty="0"/>
              <a:t>Skills training to support students to develop professional identity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9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AA1D-8E84-4689-8889-FCE718CC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E863-EC05-4B69-8051-FA704F125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81163"/>
            <a:ext cx="6332814" cy="4508501"/>
          </a:xfrm>
        </p:spPr>
        <p:txBody>
          <a:bodyPr/>
          <a:lstStyle/>
          <a:p>
            <a:r>
              <a:rPr lang="en-GB" dirty="0"/>
              <a:t>Training for Practice Educator Handbook (Chinese version)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AC76B-F710-43E6-883D-76B77B3D8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76C83-9419-407D-96E4-997A0AA29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9" t="17076" r="45408" b="11794"/>
          <a:stretch/>
        </p:blipFill>
        <p:spPr>
          <a:xfrm rot="529567">
            <a:off x="7248490" y="603581"/>
            <a:ext cx="4211656" cy="59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A078-B38F-44A4-A81C-84F391E1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Students’ perspective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07C1-BA76-4428-822B-218E802A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Want regular and structured supervision</a:t>
            </a:r>
          </a:p>
          <a:p>
            <a:r>
              <a:rPr lang="en-GB" dirty="0"/>
              <a:t>A good range of learning opportunities</a:t>
            </a:r>
          </a:p>
          <a:p>
            <a:r>
              <a:rPr lang="en-GB" dirty="0"/>
              <a:t>Timely, critical and constructive feedback </a:t>
            </a:r>
          </a:p>
          <a:p>
            <a:r>
              <a:rPr lang="en-GB" u="sng" dirty="0"/>
              <a:t>More guidance about professional development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Students wanted to be listened to and treated as an individual, their individual learning needs </a:t>
            </a:r>
          </a:p>
        </p:txBody>
      </p:sp>
    </p:spTree>
    <p:extLst>
      <p:ext uri="{BB962C8B-B14F-4D97-AF65-F5344CB8AC3E}">
        <p14:creationId xmlns:p14="http://schemas.microsoft.com/office/powerpoint/2010/main" val="227671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3C2A-0C4E-4756-AC5C-6CCBC565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Hertfordshire: Feb 2019 to Dec 2019</a:t>
            </a:r>
            <a:br>
              <a:rPr lang="en-GB" b="1" dirty="0"/>
            </a:br>
            <a:r>
              <a:rPr lang="en-GB" b="1" dirty="0"/>
              <a:t>integrating  theory and research in practice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1A93-CC38-4DBE-970A-04F4381E5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GB" dirty="0"/>
              <a:t>Workshops with students, practice educators and university tutors to seek their perspectives how to help students to integrate theory and research in their practice in placement</a:t>
            </a:r>
          </a:p>
          <a:p>
            <a:r>
              <a:rPr lang="en-GB" dirty="0"/>
              <a:t>Workshop with practice educators, development of ‘applying research to practice’ module in July 2019 </a:t>
            </a:r>
          </a:p>
          <a:p>
            <a:r>
              <a:rPr lang="en-US" dirty="0"/>
              <a:t>Pilot two sessions ‘undertaking the idea of research’ 13 practice educators and ‘applying research in practice setting: using case studies’ 40 trainee practice educators  in Dec 2019</a:t>
            </a:r>
          </a:p>
        </p:txBody>
      </p:sp>
    </p:spTree>
    <p:extLst>
      <p:ext uri="{BB962C8B-B14F-4D97-AF65-F5344CB8AC3E}">
        <p14:creationId xmlns:p14="http://schemas.microsoft.com/office/powerpoint/2010/main" val="349118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C8DF-8A95-41D2-AEF3-D9E3994E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9304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Outcome: Students’ Perspective</a:t>
            </a:r>
            <a:br>
              <a:rPr lang="en-GB" b="1" dirty="0"/>
            </a:br>
            <a:br>
              <a:rPr lang="en-GB" sz="3600" u="sng" dirty="0"/>
            </a:br>
            <a:br>
              <a:rPr lang="en-GB" dirty="0"/>
            </a:b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B0D515-6869-4F1C-BF86-0C9C908A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1240" y="1458344"/>
            <a:ext cx="9824720" cy="465709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What helps to apply theories / research to practice?</a:t>
            </a:r>
          </a:p>
          <a:p>
            <a:r>
              <a:rPr lang="en-GB" dirty="0"/>
              <a:t>Highly value practice wisdom from </a:t>
            </a:r>
            <a:r>
              <a:rPr lang="en-GB"/>
              <a:t>practice educators </a:t>
            </a:r>
          </a:p>
          <a:p>
            <a:r>
              <a:rPr lang="en-GB" dirty="0"/>
              <a:t>Observation of experienced practitioners’ practice </a:t>
            </a:r>
          </a:p>
          <a:p>
            <a:r>
              <a:rPr lang="en-GB" dirty="0"/>
              <a:t>Discussion in individual and group supervision</a:t>
            </a:r>
          </a:p>
          <a:p>
            <a:r>
              <a:rPr lang="en-GB" dirty="0"/>
              <a:t>Reflective logs</a:t>
            </a:r>
          </a:p>
          <a:p>
            <a:r>
              <a:rPr lang="en-GB" dirty="0"/>
              <a:t>Being proactive in learning </a:t>
            </a: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https://www.youtube.com/watch?v=DpqVIKAQx3Y&amp;t=87s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09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AA1D-8E84-4689-8889-FCE718CC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E863-EC05-4B69-8051-FA704F125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778001"/>
            <a:ext cx="5160963" cy="4411663"/>
          </a:xfrm>
        </p:spPr>
        <p:txBody>
          <a:bodyPr/>
          <a:lstStyle/>
          <a:p>
            <a:r>
              <a:rPr lang="en-GB" dirty="0"/>
              <a:t>Evidence-based social work: handbook for practice educator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AC76B-F710-43E6-883D-76B77B3D8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D28DFC-710C-42CE-9185-6CB9771418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4781" t="18834" r="44030" b="6986"/>
          <a:stretch/>
        </p:blipFill>
        <p:spPr>
          <a:xfrm rot="1211245">
            <a:off x="6579067" y="729493"/>
            <a:ext cx="4376179" cy="58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1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F5A8-E008-4EE9-B532-96B47A6F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F1F03-B212-45EC-941F-9B06F58A7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i="1" dirty="0">
                <a:latin typeface="Aparajita" panose="02020603050405020304" pitchFamily="18" charset="0"/>
                <a:cs typeface="Aparajita" panose="02020603050405020304" pitchFamily="18" charset="0"/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105488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62DB-2A65-4272-A8FC-DAC31696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Outline of the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AC7F-941D-47C1-9C6E-A1B4BC6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 of the BUIBRI Project</a:t>
            </a:r>
          </a:p>
          <a:p>
            <a:r>
              <a:rPr lang="en-GB" dirty="0"/>
              <a:t>How different research methods were used to inform and evaluate development of the project</a:t>
            </a:r>
          </a:p>
          <a:p>
            <a:r>
              <a:rPr lang="en-GB" dirty="0"/>
              <a:t>Outcomes / findings of the evaluation:  implications for practice education in international and local context 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24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037E-FCB3-45DC-A662-5A593699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Background of the BUIBRI Project </a:t>
            </a:r>
            <a:br>
              <a:rPr lang="en-GB" b="1" dirty="0"/>
            </a:br>
            <a:r>
              <a:rPr lang="en-GB" b="1" dirty="0"/>
              <a:t>November 2017 to Sep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A11C-FE6F-4ABA-B630-CF9AA2432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project consortium includes three European Partners and three Chinese Partners: </a:t>
            </a:r>
          </a:p>
          <a:p>
            <a:pPr>
              <a:buFontTx/>
              <a:buChar char="-"/>
            </a:pPr>
            <a:r>
              <a:rPr lang="en-GB" dirty="0"/>
              <a:t>University of Eastern Finland (Finland)</a:t>
            </a:r>
          </a:p>
          <a:p>
            <a:pPr>
              <a:buFontTx/>
              <a:buChar char="-"/>
            </a:pPr>
            <a:r>
              <a:rPr lang="en-GB" dirty="0"/>
              <a:t>Gothenburg University (Sweden)</a:t>
            </a:r>
          </a:p>
          <a:p>
            <a:pPr>
              <a:buFontTx/>
              <a:buChar char="-"/>
            </a:pPr>
            <a:r>
              <a:rPr lang="en-GB" dirty="0"/>
              <a:t>University of Hertfordshire (UK)</a:t>
            </a:r>
          </a:p>
          <a:p>
            <a:pPr>
              <a:buFontTx/>
              <a:buChar char="-"/>
            </a:pPr>
            <a:r>
              <a:rPr lang="en-GB" dirty="0"/>
              <a:t>Fudan University in Shanghai</a:t>
            </a:r>
          </a:p>
          <a:p>
            <a:pPr>
              <a:buFontTx/>
              <a:buChar char="-"/>
            </a:pPr>
            <a:r>
              <a:rPr lang="en-GB" dirty="0"/>
              <a:t>Sun </a:t>
            </a:r>
            <a:r>
              <a:rPr lang="en-GB" dirty="0" err="1"/>
              <a:t>Yat</a:t>
            </a:r>
            <a:r>
              <a:rPr lang="en-GB" dirty="0"/>
              <a:t> Sen University in Guangzhou</a:t>
            </a:r>
          </a:p>
          <a:p>
            <a:pPr>
              <a:buFontTx/>
              <a:buChar char="-"/>
            </a:pPr>
            <a:r>
              <a:rPr lang="en-GB" dirty="0"/>
              <a:t>Nanjing Normal University in Nanjing </a:t>
            </a:r>
          </a:p>
        </p:txBody>
      </p:sp>
    </p:spTree>
    <p:extLst>
      <p:ext uri="{BB962C8B-B14F-4D97-AF65-F5344CB8AC3E}">
        <p14:creationId xmlns:p14="http://schemas.microsoft.com/office/powerpoint/2010/main" val="28952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C2BF-6A8F-4982-903C-1E40DE64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CE314CAE-30EB-45DD-9003-BA11FE773E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2545" y="-728244"/>
            <a:ext cx="9763125" cy="7875588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53E23F1-4E17-4157-9636-74D3529DC8F1}"/>
              </a:ext>
            </a:extLst>
          </p:cNvPr>
          <p:cNvSpPr/>
          <p:nvPr/>
        </p:nvSpPr>
        <p:spPr>
          <a:xfrm>
            <a:off x="9277350" y="3429000"/>
            <a:ext cx="981075" cy="278943"/>
          </a:xfrm>
          <a:prstGeom prst="ellips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Nanjing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28543E-5A3A-4E11-BFA9-518C92F9C134}"/>
              </a:ext>
            </a:extLst>
          </p:cNvPr>
          <p:cNvCxnSpPr>
            <a:cxnSpLocks/>
          </p:cNvCxnSpPr>
          <p:nvPr/>
        </p:nvCxnSpPr>
        <p:spPr>
          <a:xfrm flipH="1">
            <a:off x="8934450" y="3707943"/>
            <a:ext cx="542925" cy="5362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54EDBA-3466-4876-B97A-D459CCFD742F}"/>
              </a:ext>
            </a:extLst>
          </p:cNvPr>
          <p:cNvCxnSpPr>
            <a:cxnSpLocks/>
          </p:cNvCxnSpPr>
          <p:nvPr/>
        </p:nvCxnSpPr>
        <p:spPr>
          <a:xfrm flipH="1" flipV="1">
            <a:off x="8362950" y="6085205"/>
            <a:ext cx="690562" cy="3524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F5D9E66-83D7-4038-8F05-4782361A4F20}"/>
              </a:ext>
            </a:extLst>
          </p:cNvPr>
          <p:cNvSpPr/>
          <p:nvPr/>
        </p:nvSpPr>
        <p:spPr>
          <a:xfrm>
            <a:off x="8998745" y="6340270"/>
            <a:ext cx="1271588" cy="194718"/>
          </a:xfrm>
          <a:prstGeom prst="ellips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Guangzhou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4A4EDA-D49E-45D9-B83A-8E59417F61F3}"/>
              </a:ext>
            </a:extLst>
          </p:cNvPr>
          <p:cNvSpPr/>
          <p:nvPr/>
        </p:nvSpPr>
        <p:spPr>
          <a:xfrm>
            <a:off x="9667875" y="3963008"/>
            <a:ext cx="1123950" cy="281154"/>
          </a:xfrm>
          <a:prstGeom prst="ellips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Shanghai </a:t>
            </a:r>
          </a:p>
        </p:txBody>
      </p:sp>
    </p:spTree>
    <p:extLst>
      <p:ext uri="{BB962C8B-B14F-4D97-AF65-F5344CB8AC3E}">
        <p14:creationId xmlns:p14="http://schemas.microsoft.com/office/powerpoint/2010/main" val="41617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C1A4-1C67-41DB-85DC-32E5FB32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449A3-C9E4-4A32-9C57-0AA90D99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strengthen the Chinese Higher Education's capacity, to further develop and promote social work education in China</a:t>
            </a:r>
          </a:p>
          <a:p>
            <a:r>
              <a:rPr lang="en-GB" dirty="0"/>
              <a:t>to address the core need to develop practice learning in social work education programs in China </a:t>
            </a:r>
          </a:p>
          <a:p>
            <a:r>
              <a:rPr lang="en-GB" dirty="0"/>
              <a:t>to embed research in professional development and social work practice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65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75D00-A146-44DB-8DB6-3E466BBC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Preparation for training for trainers workshop</a:t>
            </a:r>
            <a:br>
              <a:rPr lang="en-GB" b="1" dirty="0"/>
            </a:br>
            <a:r>
              <a:rPr lang="en-GB" b="1" dirty="0"/>
              <a:t>August 2018 in College Lane, Hatfield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3C04FC-5CED-4ECA-BF68-0D422C6F2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595" y="6004889"/>
            <a:ext cx="510138" cy="15232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8B186-2F1C-4966-B3F4-AED3E816F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59179" y="6309943"/>
            <a:ext cx="1597340" cy="145296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id-ED31900F-BA95-45CD-8CDE-E980BC59504E">
            <a:extLst>
              <a:ext uri="{FF2B5EF4-FFF2-40B4-BE49-F238E27FC236}">
                <a16:creationId xmlns:a16="http://schemas.microsoft.com/office/drawing/2014/main" id="{AF971EA7-057F-4C15-87FD-6EDAADD4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57" y="3001926"/>
            <a:ext cx="4654598" cy="349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d-D0EBB36D-1170-41AA-AA79-6F4F030899A9">
            <a:extLst>
              <a:ext uri="{FF2B5EF4-FFF2-40B4-BE49-F238E27FC236}">
                <a16:creationId xmlns:a16="http://schemas.microsoft.com/office/drawing/2014/main" id="{BE9DE666-F178-461E-84C5-C086CDE7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83" y="2748019"/>
            <a:ext cx="5479975" cy="410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8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A20920-79DC-466E-A82C-E2E394E2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Content of training sessions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71F16-4DAC-4A9A-8236-A6A00AE20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Practice learning journey</a:t>
            </a:r>
          </a:p>
          <a:p>
            <a:r>
              <a:rPr lang="en-GB" dirty="0"/>
              <a:t>What make a positive practice learning environment</a:t>
            </a:r>
          </a:p>
          <a:p>
            <a:r>
              <a:rPr lang="en-GB" dirty="0"/>
              <a:t>Learning theories</a:t>
            </a:r>
          </a:p>
          <a:p>
            <a:r>
              <a:rPr lang="en-GB" dirty="0"/>
              <a:t>Supervision model </a:t>
            </a:r>
          </a:p>
          <a:p>
            <a:r>
              <a:rPr lang="en-GB" dirty="0"/>
              <a:t>Collegial supervision</a:t>
            </a:r>
          </a:p>
          <a:p>
            <a:r>
              <a:rPr lang="en-GB" dirty="0"/>
              <a:t>Reflective practice</a:t>
            </a:r>
          </a:p>
          <a:p>
            <a:r>
              <a:rPr lang="en-GB" dirty="0"/>
              <a:t>Assessment methods</a:t>
            </a:r>
          </a:p>
          <a:p>
            <a:r>
              <a:rPr lang="en-GB" dirty="0"/>
              <a:t>Working with struggling students</a:t>
            </a:r>
          </a:p>
          <a:p>
            <a:r>
              <a:rPr lang="en-GB" dirty="0"/>
              <a:t>Embed research in practice learning </a:t>
            </a:r>
          </a:p>
        </p:txBody>
      </p:sp>
    </p:spTree>
    <p:extLst>
      <p:ext uri="{BB962C8B-B14F-4D97-AF65-F5344CB8AC3E}">
        <p14:creationId xmlns:p14="http://schemas.microsoft.com/office/powerpoint/2010/main" val="311818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5DDE8D-04D3-445D-B3AA-02DE49BA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Training for trainers: </a:t>
            </a:r>
            <a:br>
              <a:rPr lang="en-GB" b="1" dirty="0"/>
            </a:br>
            <a:r>
              <a:rPr lang="en-GB" b="1" dirty="0"/>
              <a:t>3-day training in October 2018 in Nanjing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603EF-A94D-4DE2-8986-C1754427E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583" y="5559990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30 trainers then delivered the training to 600 practice educators between April 2019 and April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19DD0-905C-409B-A2D2-19711104F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C2147D-438A-4C2A-A1C1-4A26642464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id-EA065F6E-B64D-4209-A91D-28491BE98E93">
            <a:extLst>
              <a:ext uri="{FF2B5EF4-FFF2-40B4-BE49-F238E27FC236}">
                <a16:creationId xmlns:a16="http://schemas.microsoft.com/office/drawing/2014/main" id="{7DBB270E-73A7-4303-ACF9-F6EBEA10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82" y="1630516"/>
            <a:ext cx="5183188" cy="388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d-1A7F9E0B-6E5C-4B2B-B3BD-F4E2F8718958">
            <a:extLst>
              <a:ext uri="{FF2B5EF4-FFF2-40B4-BE49-F238E27FC236}">
                <a16:creationId xmlns:a16="http://schemas.microsoft.com/office/drawing/2014/main" id="{C7912E96-3D8B-41BE-83AC-656DFB3DE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 b="18341"/>
          <a:stretch/>
        </p:blipFill>
        <p:spPr bwMode="auto">
          <a:xfrm>
            <a:off x="661987" y="2093119"/>
            <a:ext cx="5266107" cy="29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BFE4-2E07-43CA-B19A-4BDCF699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China:  evaluation of training programme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86A51-6703-4DDA-97AB-E5053435B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Self-efficacy questionnaires (Holden et al., 2002) were used to ask practice educators to assess their perceived confidence in undertaking their role as practice educators  </a:t>
            </a:r>
          </a:p>
          <a:p>
            <a:r>
              <a:rPr lang="en-GB" dirty="0"/>
              <a:t>Self efficacy questionnaires, practice educators were to complete a questionnaire at three points:  T1 (before the training), T2 (after the training) and T3 (upon completion of students’ placements) for 600 practice educators </a:t>
            </a:r>
          </a:p>
          <a:p>
            <a:r>
              <a:rPr lang="en-GB" dirty="0"/>
              <a:t>Three focus groups with 18 practice educators </a:t>
            </a:r>
          </a:p>
          <a:p>
            <a:r>
              <a:rPr lang="en-GB" dirty="0"/>
              <a:t>Three focus groups with 23 students </a:t>
            </a:r>
          </a:p>
        </p:txBody>
      </p:sp>
    </p:spTree>
    <p:extLst>
      <p:ext uri="{BB962C8B-B14F-4D97-AF65-F5344CB8AC3E}">
        <p14:creationId xmlns:p14="http://schemas.microsoft.com/office/powerpoint/2010/main" val="307822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894C6E9394D8DBAE5A8AC38BE04" ma:contentTypeVersion="13" ma:contentTypeDescription="Create a new document." ma:contentTypeScope="" ma:versionID="b33ae4f6e96d0583417cded67c0a7824">
  <xsd:schema xmlns:xsd="http://www.w3.org/2001/XMLSchema" xmlns:xs="http://www.w3.org/2001/XMLSchema" xmlns:p="http://schemas.microsoft.com/office/2006/metadata/properties" xmlns:ns3="23c9956a-8900-4655-aeaa-937a3495db9e" xmlns:ns4="d582db3f-6b02-42c2-b93a-f529cecc93a1" targetNamespace="http://schemas.microsoft.com/office/2006/metadata/properties" ma:root="true" ma:fieldsID="08e0fdd77ec2b2b3285388e9cee5ade0" ns3:_="" ns4:_="">
    <xsd:import namespace="23c9956a-8900-4655-aeaa-937a3495db9e"/>
    <xsd:import namespace="d582db3f-6b02-42c2-b93a-f529cecc93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9956a-8900-4655-aeaa-937a3495d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2db3f-6b02-42c2-b93a-f529cecc9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131E93-CE39-4CAC-8773-CDB8737C1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c9956a-8900-4655-aeaa-937a3495db9e"/>
    <ds:schemaRef ds:uri="d582db3f-6b02-42c2-b93a-f529cecc9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4DE5EE-D13F-42B0-8C5E-CBCA8657D2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77859C-7D93-4C68-B5AA-2ECF8126B702}">
  <ds:schemaRefs>
    <ds:schemaRef ds:uri="http://purl.org/dc/elements/1.1/"/>
    <ds:schemaRef ds:uri="d582db3f-6b02-42c2-b93a-f529cecc93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3c9956a-8900-4655-aeaa-937a3495db9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18684</TotalTime>
  <Words>615</Words>
  <Application>Microsoft Office PowerPoint</Application>
  <PresentationFormat>Widescreen</PresentationFormat>
  <Paragraphs>91</Paragraphs>
  <Slides>16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Aparajita</vt:lpstr>
      <vt:lpstr>Arial</vt:lpstr>
      <vt:lpstr>Arial Black</vt:lpstr>
      <vt:lpstr>Calibri</vt:lpstr>
      <vt:lpstr>Calibri Light</vt:lpstr>
      <vt:lpstr>Office Theme</vt:lpstr>
      <vt:lpstr>Development of Practice Education An international and local project  Building Bridges (BUIBRI) between Europe and China  to strengthen social work profession </vt:lpstr>
      <vt:lpstr>Outline of the presentation </vt:lpstr>
      <vt:lpstr>Background of the BUIBRI Project  November 2017 to Sep 2021</vt:lpstr>
      <vt:lpstr>PowerPoint Presentation</vt:lpstr>
      <vt:lpstr>Aims</vt:lpstr>
      <vt:lpstr> Preparation for training for trainers workshop August 2018 in College Lane, Hatfield </vt:lpstr>
      <vt:lpstr>Content of training sessions</vt:lpstr>
      <vt:lpstr>Training for trainers:  3-day training in October 2018 in Nanjing</vt:lpstr>
      <vt:lpstr>China:  evaluation of training programme </vt:lpstr>
      <vt:lpstr>Practice Educators’ perspective from focus groups:  </vt:lpstr>
      <vt:lpstr>Outcomes:</vt:lpstr>
      <vt:lpstr>Students’ perspective </vt:lpstr>
      <vt:lpstr>Hertfordshire: Feb 2019 to Dec 2019 integrating  theory and research in practice education </vt:lpstr>
      <vt:lpstr>Outcome: Students’ Perspective   </vt:lpstr>
      <vt:lpstr>Outcomes: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Practice Education An international and local project </dc:title>
  <dc:creator>Echo Yeung</dc:creator>
  <cp:lastModifiedBy>Echo Yeung</cp:lastModifiedBy>
  <cp:revision>30</cp:revision>
  <cp:lastPrinted>2021-04-13T13:35:12Z</cp:lastPrinted>
  <dcterms:created xsi:type="dcterms:W3CDTF">2021-04-01T14:19:08Z</dcterms:created>
  <dcterms:modified xsi:type="dcterms:W3CDTF">2021-04-14T13:44:05Z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0x01010080BC7894C6E9394D8DBAE5A8AC38BE04</vt:lpwstr>
  </property>
</Properties>
</file>